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F33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gildq-m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2194560"/>
            <a:ext cx="566928" cy="5669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71600" y="2194560"/>
            <a:ext cx="100584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5400" b="1" i="0">
                <a:solidFill>
                  <a:srgbClr val="EDF2F7"/>
                </a:solidFill>
                <a:latin typeface="Calibri"/>
              </a:rPr>
              <a:t>VigilDQ — a guided tour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200400"/>
            <a:ext cx="109728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500" b="0" i="0">
                <a:solidFill>
                  <a:srgbClr val="35D0BA"/>
                </a:solidFill>
                <a:latin typeface="Calibri"/>
              </a:rPr>
              <a:t>AI-native data quality with guardrails built into the architecture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4023360"/>
            <a:ext cx="1097280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700" b="0" i="0">
                <a:solidFill>
                  <a:srgbClr val="9FB3C8"/>
                </a:solidFill>
                <a:latin typeface="Calibri"/>
              </a:rPr>
              <a:t>A screenshot walkthrough of the real product — read it in ten minutes, no meeting required. Every screen shown is live software, not a mock-up.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126480"/>
            <a:ext cx="109728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0" i="0">
                <a:solidFill>
                  <a:srgbClr val="9FB3C8"/>
                </a:solidFill>
                <a:latin typeface="Calibri"/>
              </a:rPr>
              <a:t>Version 0.21.1  ·  PostgreSQL + Databricks validated live  ·  Built for regulated industries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F3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3000" b="1" i="0">
                <a:solidFill>
                  <a:srgbClr val="EDF2F7"/>
                </a:solidFill>
                <a:latin typeface="Calibri"/>
              </a:rPr>
              <a:t>Automate: schedules, alerts, gates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1051560"/>
            <a:ext cx="1463040" cy="63500"/>
          </a:xfrm>
          <a:prstGeom prst="roundRect">
            <a:avLst/>
          </a:prstGeom>
          <a:solidFill>
            <a:srgbClr val="35D0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03504" y="1335024"/>
            <a:ext cx="5468112" cy="3445002"/>
          </a:xfrm>
          <a:prstGeom prst="roundRect">
            <a:avLst/>
          </a:prstGeom>
          <a:solidFill>
            <a:srgbClr val="122E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schedul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371600"/>
            <a:ext cx="5394960" cy="33718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4816602"/>
            <a:ext cx="53949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200" b="0" i="0">
                <a:solidFill>
                  <a:srgbClr val="9FB3C8"/>
                </a:solidFill>
                <a:latin typeface="Consolas"/>
              </a:rPr>
              <a:t>structured cadences — interval / daily / weekly / monthly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135624" y="1335024"/>
            <a:ext cx="5468112" cy="3445002"/>
          </a:xfrm>
          <a:prstGeom prst="roundRect">
            <a:avLst/>
          </a:prstGeom>
          <a:solidFill>
            <a:srgbClr val="122E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alert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1371600"/>
            <a:ext cx="5394960" cy="33718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172200" y="4816602"/>
            <a:ext cx="53949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200" b="0" i="0">
                <a:solidFill>
                  <a:srgbClr val="9FB3C8"/>
                </a:solidFill>
                <a:latin typeface="Consolas"/>
              </a:rPr>
              <a:t>score alerts → email; webhooks for gate-fail / anomaly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5257800"/>
            <a:ext cx="676656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0" i="0">
                <a:solidFill>
                  <a:srgbClr val="EDF2F7"/>
                </a:solidFill>
                <a:latin typeface="Calibri"/>
              </a:rPr>
              <a:t>▸  Schedules run each dataset under its own tenant, with recorded health.</a:t>
            </a:r>
          </a:p>
          <a:p>
            <a:pPr algn="l">
              <a:spcAft>
                <a:spcPts val="600"/>
              </a:spcAft>
            </a:pPr>
            <a:r>
              <a:rPr sz="1400" b="0" i="0">
                <a:solidFill>
                  <a:srgbClr val="EDF2F7"/>
                </a:solidFill>
                <a:latin typeface="Calibri"/>
              </a:rPr>
              <a:t>▸  Pipeline quarantine gates return pass/fail verdicts your orchestrator can branch on (Airflow, dbt, ADF...).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35240" y="5212080"/>
            <a:ext cx="3931920" cy="1417320"/>
          </a:xfrm>
          <a:prstGeom prst="roundRect">
            <a:avLst/>
          </a:prstGeom>
          <a:solidFill>
            <a:srgbClr val="122E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7635240" y="5212080"/>
            <a:ext cx="91440" cy="1417320"/>
          </a:xfrm>
          <a:prstGeom prst="roundRect">
            <a:avLst/>
          </a:prstGeom>
          <a:solidFill>
            <a:srgbClr val="35D0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891272" y="5340096"/>
            <a:ext cx="3520440" cy="11612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400"/>
              </a:spcAft>
            </a:pPr>
            <a:r>
              <a:rPr sz="1100" b="1" i="0">
                <a:solidFill>
                  <a:srgbClr val="35D0BA"/>
                </a:solidFill>
                <a:latin typeface="Calibri"/>
              </a:rPr>
              <a:t>WHY IT MATTERS</a:t>
            </a:r>
          </a:p>
          <a:p>
            <a:pPr algn="l">
              <a:spcAft>
                <a:spcPts val="400"/>
              </a:spcAft>
            </a:pPr>
            <a:r>
              <a:rPr sz="1400" b="0" i="0">
                <a:solidFill>
                  <a:srgbClr val="EDF2F7"/>
                </a:solidFill>
                <a:latin typeface="Calibri"/>
              </a:rPr>
              <a:t>Set thresholds once; the platform watches every load and tells you — or stops the pipeline — when quality slips.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F3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3000" b="1" i="0">
                <a:solidFill>
                  <a:srgbClr val="EDF2F7"/>
                </a:solidFill>
                <a:latin typeface="Calibri"/>
              </a:rPr>
              <a:t>Multi-tenant administration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1051560"/>
            <a:ext cx="1463040" cy="63500"/>
          </a:xfrm>
          <a:prstGeom prst="roundRect">
            <a:avLst/>
          </a:prstGeom>
          <a:solidFill>
            <a:srgbClr val="35D0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03504" y="1335024"/>
            <a:ext cx="5468112" cy="3445002"/>
          </a:xfrm>
          <a:prstGeom prst="roundRect">
            <a:avLst/>
          </a:prstGeom>
          <a:solidFill>
            <a:srgbClr val="122E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admin-user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371600"/>
            <a:ext cx="5394960" cy="33718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4816602"/>
            <a:ext cx="53949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200" b="0" i="0">
                <a:solidFill>
                  <a:srgbClr val="9FB3C8"/>
                </a:solidFill>
                <a:latin typeface="Consolas"/>
              </a:rPr>
              <a:t>tenants, users, memberships, roles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135624" y="1335024"/>
            <a:ext cx="5468112" cy="3445002"/>
          </a:xfrm>
          <a:prstGeom prst="roundRect">
            <a:avLst/>
          </a:prstGeom>
          <a:solidFill>
            <a:srgbClr val="122E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admin-ll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1371600"/>
            <a:ext cx="5394960" cy="33718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172200" y="4816602"/>
            <a:ext cx="53949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200" b="0" i="0">
                <a:solidFill>
                  <a:srgbClr val="9FB3C8"/>
                </a:solidFill>
                <a:latin typeface="Consolas"/>
              </a:rPr>
              <a:t>the AI model — switchable at runtime, audited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5257800"/>
            <a:ext cx="676656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0" i="0">
                <a:solidFill>
                  <a:srgbClr val="EDF2F7"/>
                </a:solidFill>
                <a:latin typeface="Calibri"/>
              </a:rPr>
              <a:t>▸  Shared-schema multi-tenancy; roles per tenant (admin/reviewer/viewer).</a:t>
            </a:r>
          </a:p>
          <a:p>
            <a:pPr algn="l">
              <a:spcAft>
                <a:spcPts val="600"/>
              </a:spcAft>
            </a:pPr>
            <a:r>
              <a:rPr sz="1400" b="0" i="0">
                <a:solidFill>
                  <a:srgbClr val="EDF2F7"/>
                </a:solidFill>
                <a:latin typeface="Calibri"/>
              </a:rPr>
              <a:t>▸  Choose the LLM in the UI: hosted (Anthropic/OpenAI incl. reasoning models) or fully LOCAL via any OpenAI-compatible server.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35240" y="5212080"/>
            <a:ext cx="3931920" cy="1417320"/>
          </a:xfrm>
          <a:prstGeom prst="roundRect">
            <a:avLst/>
          </a:prstGeom>
          <a:solidFill>
            <a:srgbClr val="122E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7635240" y="5212080"/>
            <a:ext cx="91440" cy="1417320"/>
          </a:xfrm>
          <a:prstGeom prst="roundRect">
            <a:avLst/>
          </a:prstGeom>
          <a:solidFill>
            <a:srgbClr val="35D0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891272" y="5340096"/>
            <a:ext cx="3520440" cy="11612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400"/>
              </a:spcAft>
            </a:pPr>
            <a:r>
              <a:rPr sz="1100" b="1" i="0">
                <a:solidFill>
                  <a:srgbClr val="35D0BA"/>
                </a:solidFill>
                <a:latin typeface="Calibri"/>
              </a:rPr>
              <a:t>WHY IT MATTERS</a:t>
            </a:r>
          </a:p>
          <a:p>
            <a:pPr algn="l">
              <a:spcAft>
                <a:spcPts val="400"/>
              </a:spcAft>
            </a:pPr>
            <a:r>
              <a:rPr sz="1400" b="0" i="0">
                <a:solidFill>
                  <a:srgbClr val="EDF2F7"/>
                </a:solidFill>
                <a:latin typeface="Calibri"/>
              </a:rPr>
              <a:t>Bring your own model — including an on-prem LLM, so even the masked profile never leaves your estate.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F3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3000" b="1" i="0">
                <a:solidFill>
                  <a:srgbClr val="EDF2F7"/>
                </a:solidFill>
                <a:latin typeface="Calibri"/>
              </a:rPr>
              <a:t>Audited end to end, scriptable end to end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1051560"/>
            <a:ext cx="1463040" cy="63500"/>
          </a:xfrm>
          <a:prstGeom prst="roundRect">
            <a:avLst/>
          </a:prstGeom>
          <a:solidFill>
            <a:srgbClr val="35D0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03504" y="1335024"/>
            <a:ext cx="5468112" cy="3445002"/>
          </a:xfrm>
          <a:prstGeom prst="roundRect">
            <a:avLst/>
          </a:prstGeom>
          <a:solidFill>
            <a:srgbClr val="122E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audit-lo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371600"/>
            <a:ext cx="5394960" cy="33718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4816602"/>
            <a:ext cx="53949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200" b="0" i="0">
                <a:solidFill>
                  <a:srgbClr val="9FB3C8"/>
                </a:solidFill>
                <a:latin typeface="Consolas"/>
              </a:rPr>
              <a:t>mutating actions: who, what, before/after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135624" y="1335024"/>
            <a:ext cx="5468112" cy="3445002"/>
          </a:xfrm>
          <a:prstGeom prst="roundRect">
            <a:avLst/>
          </a:prstGeom>
          <a:solidFill>
            <a:srgbClr val="122E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api-doc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1371600"/>
            <a:ext cx="5394960" cy="33718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172200" y="4816602"/>
            <a:ext cx="53949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200" b="0" i="0">
                <a:solidFill>
                  <a:srgbClr val="9FB3C8"/>
                </a:solidFill>
                <a:latin typeface="Consolas"/>
              </a:rPr>
              <a:t>the full REST API — everything the UI does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5257800"/>
            <a:ext cx="676656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0" i="0">
                <a:solidFill>
                  <a:srgbClr val="EDF2F7"/>
                </a:solidFill>
                <a:latin typeface="Calibri"/>
              </a:rPr>
              <a:t>▸  Approvals, edits and config changes are appended to an append-only audit trail with before/after snapshots.</a:t>
            </a:r>
          </a:p>
          <a:p>
            <a:pPr algn="l">
              <a:spcAft>
                <a:spcPts val="600"/>
              </a:spcAft>
            </a:pPr>
            <a:r>
              <a:rPr sz="1400" b="0" i="0">
                <a:solidFill>
                  <a:srgbClr val="EDF2F7"/>
                </a:solidFill>
                <a:latin typeface="Calibri"/>
              </a:rPr>
              <a:t>▸  The dashboard is a pure API client: anything you see here, your platform can automate.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35240" y="5212080"/>
            <a:ext cx="3931920" cy="1417320"/>
          </a:xfrm>
          <a:prstGeom prst="roundRect">
            <a:avLst/>
          </a:prstGeom>
          <a:solidFill>
            <a:srgbClr val="122E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7635240" y="5212080"/>
            <a:ext cx="91440" cy="1417320"/>
          </a:xfrm>
          <a:prstGeom prst="roundRect">
            <a:avLst/>
          </a:prstGeom>
          <a:solidFill>
            <a:srgbClr val="35D0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891272" y="5340096"/>
            <a:ext cx="3520440" cy="11612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400"/>
              </a:spcAft>
            </a:pPr>
            <a:r>
              <a:rPr sz="1100" b="1" i="0">
                <a:solidFill>
                  <a:srgbClr val="35D0BA"/>
                </a:solidFill>
                <a:latin typeface="Calibri"/>
              </a:rPr>
              <a:t>WHY IT MATTERS</a:t>
            </a:r>
          </a:p>
          <a:p>
            <a:pPr algn="l">
              <a:spcAft>
                <a:spcPts val="400"/>
              </a:spcAft>
            </a:pPr>
            <a:r>
              <a:rPr sz="1400" b="0" i="0">
                <a:solidFill>
                  <a:srgbClr val="EDF2F7"/>
                </a:solidFill>
                <a:latin typeface="Calibri"/>
              </a:rPr>
              <a:t>Compliance gets its evidence; engineering gets an API. Nobody has to trade one for the other.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F3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3200" b="1" i="0">
                <a:solidFill>
                  <a:srgbClr val="EDF2F7"/>
                </a:solidFill>
                <a:latin typeface="Calibri"/>
              </a:rPr>
              <a:t>Designed for regulated data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1051560"/>
            <a:ext cx="1463040" cy="63500"/>
          </a:xfrm>
          <a:prstGeom prst="roundRect">
            <a:avLst/>
          </a:prstGeom>
          <a:solidFill>
            <a:srgbClr val="35D0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1417320"/>
            <a:ext cx="5295747" cy="2354580"/>
          </a:xfrm>
          <a:prstGeom prst="roundRect">
            <a:avLst/>
          </a:prstGeom>
          <a:solidFill>
            <a:srgbClr val="122E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0080" y="1417320"/>
            <a:ext cx="109728" cy="2354580"/>
          </a:xfrm>
          <a:prstGeom prst="roundRect">
            <a:avLst/>
          </a:prstGeom>
          <a:solidFill>
            <a:srgbClr val="35D0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32688" y="1581912"/>
            <a:ext cx="4838547" cy="20802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500"/>
              </a:spcAft>
            </a:pPr>
            <a:r>
              <a:rPr sz="1900" b="1" i="0">
                <a:solidFill>
                  <a:srgbClr val="35D0BA"/>
                </a:solidFill>
                <a:latin typeface="Calibri"/>
              </a:rPr>
              <a:t>Guardrails as architecture</a:t>
            </a:r>
          </a:p>
          <a:p>
            <a:pPr algn="l">
              <a:spcAft>
                <a:spcPts val="500"/>
              </a:spcAft>
            </a:pPr>
            <a:r>
              <a:rPr sz="1400" b="0" i="0">
                <a:solidFill>
                  <a:srgbClr val="EDF2F7"/>
                </a:solidFill>
                <a:latin typeface="Calibri"/>
              </a:rPr>
              <a:t>• Schema, read-only and dry-run gates — hallucinations cannot pass</a:t>
            </a:r>
          </a:p>
          <a:p>
            <a:pPr algn="l">
              <a:spcAft>
                <a:spcPts val="500"/>
              </a:spcAft>
            </a:pPr>
            <a:r>
              <a:rPr sz="1400" b="0" i="0">
                <a:solidFill>
                  <a:srgbClr val="EDF2F7"/>
                </a:solidFill>
                <a:latin typeface="Calibri"/>
              </a:rPr>
              <a:t>• Prompts are advisory; gates make failure modes impossible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55867" y="1417320"/>
            <a:ext cx="5295747" cy="2354580"/>
          </a:xfrm>
          <a:prstGeom prst="roundRect">
            <a:avLst/>
          </a:prstGeom>
          <a:solidFill>
            <a:srgbClr val="122E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6255867" y="1417320"/>
            <a:ext cx="109728" cy="2354580"/>
          </a:xfrm>
          <a:prstGeom prst="roundRect">
            <a:avLst/>
          </a:prstGeom>
          <a:solidFill>
            <a:srgbClr val="35D0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48475" y="1581912"/>
            <a:ext cx="4838547" cy="20802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500"/>
              </a:spcAft>
            </a:pPr>
            <a:r>
              <a:rPr sz="1900" b="1" i="0">
                <a:solidFill>
                  <a:srgbClr val="35D0BA"/>
                </a:solidFill>
                <a:latin typeface="Calibri"/>
              </a:rPr>
              <a:t>Fail closed</a:t>
            </a:r>
          </a:p>
          <a:p>
            <a:pPr algn="l">
              <a:spcAft>
                <a:spcPts val="500"/>
              </a:spcAft>
            </a:pPr>
            <a:r>
              <a:rPr sz="1400" b="0" i="0">
                <a:solidFill>
                  <a:srgbClr val="EDF2F7"/>
                </a:solidFill>
                <a:latin typeface="Calibri"/>
              </a:rPr>
              <a:t>• A rule that cannot execute counts as a failed control</a:t>
            </a:r>
          </a:p>
          <a:p>
            <a:pPr algn="l">
              <a:spcAft>
                <a:spcPts val="500"/>
              </a:spcAft>
            </a:pPr>
            <a:r>
              <a:rPr sz="1400" b="0" i="0">
                <a:solidFill>
                  <a:srgbClr val="EDF2F7"/>
                </a:solidFill>
                <a:latin typeface="Calibri"/>
              </a:rPr>
              <a:t>• A threshold with no rules is a breach, never a silent pass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" y="4091940"/>
            <a:ext cx="5295747" cy="2354580"/>
          </a:xfrm>
          <a:prstGeom prst="roundRect">
            <a:avLst/>
          </a:prstGeom>
          <a:solidFill>
            <a:srgbClr val="122E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640080" y="4091940"/>
            <a:ext cx="109728" cy="2354580"/>
          </a:xfrm>
          <a:prstGeom prst="roundRect">
            <a:avLst/>
          </a:prstGeom>
          <a:solidFill>
            <a:srgbClr val="35D0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32688" y="4256532"/>
            <a:ext cx="4838547" cy="20802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500"/>
              </a:spcAft>
            </a:pPr>
            <a:r>
              <a:rPr sz="1900" b="1" i="0">
                <a:solidFill>
                  <a:srgbClr val="35D0BA"/>
                </a:solidFill>
                <a:latin typeface="Calibri"/>
              </a:rPr>
              <a:t>Provable masking</a:t>
            </a:r>
          </a:p>
          <a:p>
            <a:pPr algn="l">
              <a:spcAft>
                <a:spcPts val="500"/>
              </a:spcAft>
            </a:pPr>
            <a:r>
              <a:rPr sz="1400" b="0" i="0">
                <a:solidFill>
                  <a:srgbClr val="EDF2F7"/>
                </a:solidFill>
                <a:latin typeface="Calibri"/>
              </a:rPr>
              <a:t>• PII masked inside scan() — no unmasked code path when a policy is set</a:t>
            </a:r>
          </a:p>
          <a:p>
            <a:pPr algn="l">
              <a:spcAft>
                <a:spcPts val="500"/>
              </a:spcAft>
            </a:pPr>
            <a:r>
              <a:rPr sz="1400" b="0" i="0">
                <a:solidFill>
                  <a:srgbClr val="EDF2F7"/>
                </a:solidFill>
                <a:latin typeface="Calibri"/>
              </a:rPr>
              <a:t>• Tests capture the agent's exact prompt and assert zero raw values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55867" y="4091940"/>
            <a:ext cx="5295747" cy="2354580"/>
          </a:xfrm>
          <a:prstGeom prst="roundRect">
            <a:avLst/>
          </a:prstGeom>
          <a:solidFill>
            <a:srgbClr val="122E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6255867" y="4091940"/>
            <a:ext cx="109728" cy="2354580"/>
          </a:xfrm>
          <a:prstGeom prst="roundRect">
            <a:avLst/>
          </a:prstGeom>
          <a:solidFill>
            <a:srgbClr val="35D0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48475" y="4256532"/>
            <a:ext cx="4838547" cy="20802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500"/>
              </a:spcAft>
            </a:pPr>
            <a:r>
              <a:rPr sz="1900" b="1" i="0">
                <a:solidFill>
                  <a:srgbClr val="35D0BA"/>
                </a:solidFill>
                <a:latin typeface="Calibri"/>
              </a:rPr>
              <a:t>Audit trail</a:t>
            </a:r>
          </a:p>
          <a:p>
            <a:pPr algn="l">
              <a:spcAft>
                <a:spcPts val="500"/>
              </a:spcAft>
            </a:pPr>
            <a:r>
              <a:rPr sz="1400" b="0" i="0">
                <a:solidFill>
                  <a:srgbClr val="EDF2F7"/>
                </a:solidFill>
                <a:latin typeface="Calibri"/>
              </a:rPr>
              <a:t>• Each control records the reviewer credential that certified it</a:t>
            </a:r>
          </a:p>
          <a:p>
            <a:pPr algn="l">
              <a:spcAft>
                <a:spcPts val="500"/>
              </a:spcAft>
            </a:pPr>
            <a:r>
              <a:rPr sz="1400" b="0" i="0">
                <a:solidFill>
                  <a:srgbClr val="EDF2F7"/>
                </a:solidFill>
                <a:latin typeface="Calibri"/>
              </a:rPr>
              <a:t>• Append-only before/after snapshots for reconstruction and review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22E4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40080" y="2788920"/>
            <a:ext cx="1463040" cy="63500"/>
          </a:xfrm>
          <a:prstGeom prst="roundRect">
            <a:avLst/>
          </a:prstGeom>
          <a:solidFill>
            <a:srgbClr val="35D0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2194560"/>
            <a:ext cx="109728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500" b="1" i="0">
                <a:solidFill>
                  <a:srgbClr val="35D0BA"/>
                </a:solidFill>
                <a:latin typeface="Calibri"/>
              </a:rPr>
              <a:t>THE NEXT STEP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971800"/>
            <a:ext cx="109728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4000" b="1" i="0">
                <a:solidFill>
                  <a:srgbClr val="EDF2F7"/>
                </a:solidFill>
                <a:latin typeface="Calibri"/>
              </a:rPr>
              <a:t>What a 30-minute demo adds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4114800"/>
            <a:ext cx="1078992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0" i="0">
                <a:solidFill>
                  <a:srgbClr val="EDF2F7"/>
                </a:solidFill>
                <a:latin typeface="Calibri"/>
              </a:rPr>
              <a:t>▸  The agent proposing rules live — and the review queue filling up.</a:t>
            </a:r>
          </a:p>
          <a:p>
            <a:pPr algn="l">
              <a:spcAft>
                <a:spcPts val="800"/>
              </a:spcAft>
            </a:pPr>
            <a:r>
              <a:rPr sz="1700" b="0" i="0">
                <a:solidFill>
                  <a:srgbClr val="EDF2F7"/>
                </a:solidFill>
                <a:latin typeface="Calibri"/>
              </a:rPr>
              <a:t>▸  A guardrail refusing a bad rule live (a hallucinated column, a sneaky UPDATE).</a:t>
            </a:r>
          </a:p>
          <a:p>
            <a:pPr algn="l">
              <a:spcAft>
                <a:spcPts val="800"/>
              </a:spcAft>
            </a:pPr>
            <a:r>
              <a:rPr sz="1700" b="0" i="0">
                <a:solidFill>
                  <a:srgbClr val="EDF2F7"/>
                </a:solidFill>
                <a:latin typeface="Calibri"/>
              </a:rPr>
              <a:t>▸  A quality gate wired into a pipeline: pass, fail, quarantine.</a:t>
            </a:r>
          </a:p>
          <a:p>
            <a:pPr algn="l">
              <a:spcAft>
                <a:spcPts val="800"/>
              </a:spcAft>
            </a:pPr>
            <a:r>
              <a:rPr sz="1700" b="0" i="0">
                <a:solidFill>
                  <a:srgbClr val="EDF2F7"/>
                </a:solidFill>
                <a:latin typeface="Calibri"/>
              </a:rPr>
              <a:t>▸  All on our sandbox warehouse — nothing to install, no access to your systems.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22E4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40080" y="2240280"/>
            <a:ext cx="292608" cy="292608"/>
          </a:xfrm>
          <a:prstGeom prst="roundRect">
            <a:avLst/>
          </a:prstGeom>
          <a:solidFill>
            <a:srgbClr val="35D0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51560" y="210312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4400" b="1" i="0">
                <a:solidFill>
                  <a:srgbClr val="EDF2F7"/>
                </a:solidFill>
                <a:latin typeface="Calibri"/>
              </a:rPr>
              <a:t>Watch it catch bad data — live.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200400"/>
            <a:ext cx="10972800" cy="1645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900" b="0" i="0">
                <a:solidFill>
                  <a:srgbClr val="EDF2F7"/>
                </a:solidFill>
                <a:latin typeface="Calibri"/>
              </a:rPr>
              <a:t>Everything in this pack is real and running today. A 30-minute demo adds the parts a PDF can't:</a:t>
            </a:r>
          </a:p>
          <a:p>
            <a:pPr algn="l">
              <a:spcAft>
                <a:spcPts val="600"/>
              </a:spcAft>
            </a:pPr>
            <a:r>
              <a:rPr sz="1900" b="0" i="0">
                <a:solidFill>
                  <a:srgbClr val="35D0BA"/>
                </a:solidFill>
                <a:latin typeface="Calibri"/>
              </a:rPr>
              <a:t>watching the agent propose rules live, a guardrail refusing a bad rule, and a quality gate stopping a bad load.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120640"/>
            <a:ext cx="109728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200" b="1" i="0">
                <a:solidFill>
                  <a:srgbClr val="EDF2F7"/>
                </a:solidFill>
                <a:latin typeface="Calibri"/>
              </a:rPr>
              <a:t>Arrange a demo → hello@vigildq.com  ·  vigildq.com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126480"/>
            <a:ext cx="109728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0" i="0">
                <a:solidFill>
                  <a:srgbClr val="9FB3C8"/>
                </a:solidFill>
                <a:latin typeface="Calibri"/>
              </a:rPr>
              <a:t>The demo runs entirely on our sandbox warehouse — nothing to install, no access to your systems needed.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F3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3200" b="1" i="0">
                <a:solidFill>
                  <a:srgbClr val="EDF2F7"/>
                </a:solidFill>
                <a:latin typeface="Calibri"/>
              </a:rPr>
              <a:t>Executive summary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1051560"/>
            <a:ext cx="1463040" cy="63500"/>
          </a:xfrm>
          <a:prstGeom prst="roundRect">
            <a:avLst/>
          </a:prstGeom>
          <a:solidFill>
            <a:srgbClr val="35D0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1417320"/>
            <a:ext cx="5295747" cy="2354580"/>
          </a:xfrm>
          <a:prstGeom prst="roundRect">
            <a:avLst/>
          </a:prstGeom>
          <a:solidFill>
            <a:srgbClr val="122E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0080" y="1417320"/>
            <a:ext cx="109728" cy="2354580"/>
          </a:xfrm>
          <a:prstGeom prst="roundRect">
            <a:avLst/>
          </a:prstGeom>
          <a:solidFill>
            <a:srgbClr val="35D0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32688" y="1581912"/>
            <a:ext cx="4838547" cy="20802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500"/>
              </a:spcAft>
            </a:pPr>
            <a:r>
              <a:rPr sz="1900" b="1" i="0">
                <a:solidFill>
                  <a:srgbClr val="35D0BA"/>
                </a:solidFill>
                <a:latin typeface="Calibri"/>
              </a:rPr>
              <a:t>The idea</a:t>
            </a:r>
          </a:p>
          <a:p>
            <a:pPr algn="l">
              <a:spcAft>
                <a:spcPts val="500"/>
              </a:spcAft>
            </a:pPr>
            <a:r>
              <a:rPr sz="1400" b="0" i="0">
                <a:solidFill>
                  <a:srgbClr val="EDF2F7"/>
                </a:solidFill>
                <a:latin typeface="Calibri"/>
              </a:rPr>
              <a:t>• An LLM drafts data-quality rules from a profile of your data.</a:t>
            </a:r>
          </a:p>
          <a:p>
            <a:pPr algn="l">
              <a:spcAft>
                <a:spcPts val="500"/>
              </a:spcAft>
            </a:pPr>
            <a:r>
              <a:rPr sz="1400" b="0" i="0">
                <a:solidFill>
                  <a:srgbClr val="EDF2F7"/>
                </a:solidFill>
                <a:latin typeface="Calibri"/>
              </a:rPr>
              <a:t>• Hard structural guardrails vet every proposal — then a human approves.</a:t>
            </a:r>
          </a:p>
          <a:p>
            <a:pPr algn="l">
              <a:spcAft>
                <a:spcPts val="500"/>
              </a:spcAft>
            </a:pPr>
            <a:r>
              <a:rPr sz="1400" b="0" i="0">
                <a:solidFill>
                  <a:srgbClr val="EDF2F7"/>
                </a:solidFill>
                <a:latin typeface="Calibri"/>
              </a:rPr>
              <a:t>• Approved rules run as read-only SQL inside your warehouse.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55867" y="1417320"/>
            <a:ext cx="5295747" cy="2354580"/>
          </a:xfrm>
          <a:prstGeom prst="roundRect">
            <a:avLst/>
          </a:prstGeom>
          <a:solidFill>
            <a:srgbClr val="122E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6255867" y="1417320"/>
            <a:ext cx="109728" cy="2354580"/>
          </a:xfrm>
          <a:prstGeom prst="roundRect">
            <a:avLst/>
          </a:prstGeom>
          <a:solidFill>
            <a:srgbClr val="35D0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48475" y="1581912"/>
            <a:ext cx="4838547" cy="20802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500"/>
              </a:spcAft>
            </a:pPr>
            <a:r>
              <a:rPr sz="1900" b="1" i="0">
                <a:solidFill>
                  <a:srgbClr val="35D0BA"/>
                </a:solidFill>
                <a:latin typeface="Calibri"/>
              </a:rPr>
              <a:t>What makes it different</a:t>
            </a:r>
          </a:p>
          <a:p>
            <a:pPr algn="l">
              <a:spcAft>
                <a:spcPts val="500"/>
              </a:spcAft>
            </a:pPr>
            <a:r>
              <a:rPr sz="1400" b="0" i="0">
                <a:solidFill>
                  <a:srgbClr val="EDF2F7"/>
                </a:solidFill>
                <a:latin typeface="Calibri"/>
              </a:rPr>
              <a:t>• Guardrails are architecture, not prompt instructions.</a:t>
            </a:r>
          </a:p>
          <a:p>
            <a:pPr algn="l">
              <a:spcAft>
                <a:spcPts val="500"/>
              </a:spcAft>
            </a:pPr>
            <a:r>
              <a:rPr sz="1400" b="0" i="0">
                <a:solidFill>
                  <a:srgbClr val="EDF2F7"/>
                </a:solidFill>
                <a:latin typeface="Calibri"/>
              </a:rPr>
              <a:t>• The AI can never approve its own work — the lifecycle forbids it.</a:t>
            </a:r>
          </a:p>
          <a:p>
            <a:pPr algn="l">
              <a:spcAft>
                <a:spcPts val="500"/>
              </a:spcAft>
            </a:pPr>
            <a:r>
              <a:rPr sz="1400" b="0" i="0">
                <a:solidFill>
                  <a:srgbClr val="EDF2F7"/>
                </a:solidFill>
                <a:latin typeface="Calibri"/>
              </a:rPr>
              <a:t>• When a masking policy is set, PII is masked before the AI or the browser ever sees a value.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" y="4091940"/>
            <a:ext cx="5295747" cy="2354580"/>
          </a:xfrm>
          <a:prstGeom prst="roundRect">
            <a:avLst/>
          </a:prstGeom>
          <a:solidFill>
            <a:srgbClr val="122E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640080" y="4091940"/>
            <a:ext cx="109728" cy="2354580"/>
          </a:xfrm>
          <a:prstGeom prst="roundRect">
            <a:avLst/>
          </a:prstGeom>
          <a:solidFill>
            <a:srgbClr val="35D0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32688" y="4256532"/>
            <a:ext cx="4838547" cy="20802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500"/>
              </a:spcAft>
            </a:pPr>
            <a:r>
              <a:rPr sz="1900" b="1" i="0">
                <a:solidFill>
                  <a:srgbClr val="35D0BA"/>
                </a:solidFill>
                <a:latin typeface="Calibri"/>
              </a:rPr>
              <a:t>Where it stands</a:t>
            </a:r>
          </a:p>
          <a:p>
            <a:pPr algn="l">
              <a:spcAft>
                <a:spcPts val="500"/>
              </a:spcAft>
            </a:pPr>
            <a:r>
              <a:rPr sz="1400" b="0" i="0">
                <a:solidFill>
                  <a:srgbClr val="EDF2F7"/>
                </a:solidFill>
                <a:latin typeface="Calibri"/>
              </a:rPr>
              <a:t>• PostgreSQL and Databricks / Unity Catalog validated live.</a:t>
            </a:r>
          </a:p>
          <a:p>
            <a:pPr algn="l">
              <a:spcAft>
                <a:spcPts val="500"/>
              </a:spcAft>
            </a:pPr>
            <a:r>
              <a:rPr sz="1400" b="0" i="0">
                <a:solidFill>
                  <a:srgbClr val="EDF2F7"/>
                </a:solidFill>
                <a:latin typeface="Calibri"/>
              </a:rPr>
              <a:t>• 429 automated tests; append-only audit trail; multi-tenant service.</a:t>
            </a:r>
          </a:p>
          <a:p>
            <a:pPr algn="l">
              <a:spcAft>
                <a:spcPts val="500"/>
              </a:spcAft>
            </a:pPr>
            <a:r>
              <a:rPr sz="1400" b="0" i="0">
                <a:solidFill>
                  <a:srgbClr val="EDF2F7"/>
                </a:solidFill>
                <a:latin typeface="Calibri"/>
              </a:rPr>
              <a:t>• SQL Server dialect implemented, live validation next.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55867" y="4091940"/>
            <a:ext cx="5295747" cy="2354580"/>
          </a:xfrm>
          <a:prstGeom prst="roundRect">
            <a:avLst/>
          </a:prstGeom>
          <a:solidFill>
            <a:srgbClr val="122E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6255867" y="4091940"/>
            <a:ext cx="109728" cy="2354580"/>
          </a:xfrm>
          <a:prstGeom prst="roundRect">
            <a:avLst/>
          </a:prstGeom>
          <a:solidFill>
            <a:srgbClr val="35D0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48475" y="4256532"/>
            <a:ext cx="4838547" cy="20802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500"/>
              </a:spcAft>
            </a:pPr>
            <a:r>
              <a:rPr sz="1900" b="1" i="0">
                <a:solidFill>
                  <a:srgbClr val="35D0BA"/>
                </a:solidFill>
                <a:latin typeface="Calibri"/>
              </a:rPr>
              <a:t>Who it's for</a:t>
            </a:r>
          </a:p>
          <a:p>
            <a:pPr algn="l">
              <a:spcAft>
                <a:spcPts val="500"/>
              </a:spcAft>
            </a:pPr>
            <a:r>
              <a:rPr sz="1400" b="0" i="0">
                <a:solidFill>
                  <a:srgbClr val="EDF2F7"/>
                </a:solidFill>
                <a:latin typeface="Calibri"/>
              </a:rPr>
              <a:t>• Pharma, banking, insurance — teams that must PROVE data quality.</a:t>
            </a:r>
          </a:p>
          <a:p>
            <a:pPr algn="l">
              <a:spcAft>
                <a:spcPts val="500"/>
              </a:spcAft>
            </a:pPr>
            <a:r>
              <a:rPr sz="1400" b="0" i="0">
                <a:solidFill>
                  <a:srgbClr val="EDF2F7"/>
                </a:solidFill>
                <a:latin typeface="Calibri"/>
              </a:rPr>
              <a:t>• Data platform owners who want AI speed without AI risk.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F3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3200" b="1" i="0">
                <a:solidFill>
                  <a:srgbClr val="EDF2F7"/>
                </a:solidFill>
                <a:latin typeface="Calibri"/>
              </a:rPr>
              <a:t>The workflow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1051560"/>
            <a:ext cx="1463040" cy="63500"/>
          </a:xfrm>
          <a:prstGeom prst="roundRect">
            <a:avLst/>
          </a:prstGeom>
          <a:solidFill>
            <a:srgbClr val="35D0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2468880"/>
            <a:ext cx="1589989" cy="1554480"/>
          </a:xfrm>
          <a:prstGeom prst="roundRect">
            <a:avLst/>
          </a:prstGeom>
          <a:solidFill>
            <a:srgbClr val="122E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0080" y="2468880"/>
            <a:ext cx="1589989" cy="91440"/>
          </a:xfrm>
          <a:prstGeom prst="roundRect">
            <a:avLst/>
          </a:prstGeom>
          <a:solidFill>
            <a:srgbClr val="35D0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2697480"/>
            <a:ext cx="1315669" cy="11887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sz="2000" b="1" i="0">
                <a:solidFill>
                  <a:srgbClr val="35D0BA"/>
                </a:solidFill>
                <a:latin typeface="Calibri"/>
              </a:rPr>
              <a:t>Connect</a:t>
            </a:r>
          </a:p>
          <a:p>
            <a:pPr algn="ctr">
              <a:spcAft>
                <a:spcPts val="600"/>
              </a:spcAft>
            </a:pPr>
            <a:r>
              <a:rPr sz="1300" b="0" i="0">
                <a:solidFill>
                  <a:srgbClr val="9FB3C8"/>
                </a:solidFill>
                <a:latin typeface="Calibri"/>
              </a:rPr>
              <a:t>encrypted, read-only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84349" y="2468880"/>
            <a:ext cx="365760" cy="1554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sz="2800" b="0" i="0">
                <a:solidFill>
                  <a:srgbClr val="35D0BA"/>
                </a:solidFill>
                <a:latin typeface="Calibri"/>
              </a:rPr>
              <a:t>→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504389" y="2468880"/>
            <a:ext cx="1589989" cy="1554480"/>
          </a:xfrm>
          <a:prstGeom prst="roundRect">
            <a:avLst/>
          </a:prstGeom>
          <a:solidFill>
            <a:srgbClr val="122E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2504389" y="2468880"/>
            <a:ext cx="1589989" cy="91440"/>
          </a:xfrm>
          <a:prstGeom prst="roundRect">
            <a:avLst/>
          </a:prstGeom>
          <a:solidFill>
            <a:srgbClr val="35D0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641549" y="2697480"/>
            <a:ext cx="1315669" cy="11887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sz="2000" b="1" i="0">
                <a:solidFill>
                  <a:srgbClr val="35D0BA"/>
                </a:solidFill>
                <a:latin typeface="Calibri"/>
              </a:rPr>
              <a:t>Scan</a:t>
            </a:r>
          </a:p>
          <a:p>
            <a:pPr algn="ctr">
              <a:spcAft>
                <a:spcPts val="600"/>
              </a:spcAft>
            </a:pPr>
            <a:r>
              <a:rPr sz="1300" b="0" i="0">
                <a:solidFill>
                  <a:srgbClr val="9FB3C8"/>
                </a:solidFill>
                <a:latin typeface="Calibri"/>
              </a:rPr>
              <a:t>profile, masked samples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48658" y="2468880"/>
            <a:ext cx="365760" cy="1554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sz="2800" b="0" i="0">
                <a:solidFill>
                  <a:srgbClr val="35D0BA"/>
                </a:solidFill>
                <a:latin typeface="Calibri"/>
              </a:rPr>
              <a:t>→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368698" y="2468880"/>
            <a:ext cx="1589989" cy="1554480"/>
          </a:xfrm>
          <a:prstGeom prst="roundRect">
            <a:avLst/>
          </a:prstGeom>
          <a:solidFill>
            <a:srgbClr val="122E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4368698" y="2468880"/>
            <a:ext cx="1589989" cy="91440"/>
          </a:xfrm>
          <a:prstGeom prst="roundRect">
            <a:avLst/>
          </a:prstGeom>
          <a:solidFill>
            <a:srgbClr val="35D0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505858" y="2697480"/>
            <a:ext cx="1315669" cy="11887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sz="2000" b="1" i="0">
                <a:solidFill>
                  <a:srgbClr val="35D0BA"/>
                </a:solidFill>
                <a:latin typeface="Calibri"/>
              </a:rPr>
              <a:t>Propose</a:t>
            </a:r>
          </a:p>
          <a:p>
            <a:pPr algn="ctr">
              <a:spcAft>
                <a:spcPts val="600"/>
              </a:spcAft>
            </a:pPr>
            <a:r>
              <a:rPr sz="1300" b="0" i="0">
                <a:solidFill>
                  <a:srgbClr val="9FB3C8"/>
                </a:solidFill>
                <a:latin typeface="Calibri"/>
              </a:rPr>
              <a:t>AI drafts rules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12967" y="2468880"/>
            <a:ext cx="365760" cy="1554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sz="2800" b="0" i="0">
                <a:solidFill>
                  <a:srgbClr val="35D0BA"/>
                </a:solidFill>
                <a:latin typeface="Calibri"/>
              </a:rPr>
              <a:t>→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33007" y="2468880"/>
            <a:ext cx="1589989" cy="1554480"/>
          </a:xfrm>
          <a:prstGeom prst="roundRect">
            <a:avLst/>
          </a:prstGeom>
          <a:solidFill>
            <a:srgbClr val="122E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6233007" y="2468880"/>
            <a:ext cx="1589989" cy="91440"/>
          </a:xfrm>
          <a:prstGeom prst="roundRect">
            <a:avLst/>
          </a:prstGeom>
          <a:solidFill>
            <a:srgbClr val="35D0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370167" y="2697480"/>
            <a:ext cx="1315669" cy="11887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sz="2000" b="1" i="0">
                <a:solidFill>
                  <a:srgbClr val="35D0BA"/>
                </a:solidFill>
                <a:latin typeface="Calibri"/>
              </a:rPr>
              <a:t>Review</a:t>
            </a:r>
          </a:p>
          <a:p>
            <a:pPr algn="ctr">
              <a:spcAft>
                <a:spcPts val="600"/>
              </a:spcAft>
            </a:pPr>
            <a:r>
              <a:rPr sz="1300" b="0" i="0">
                <a:solidFill>
                  <a:srgbClr val="9FB3C8"/>
                </a:solidFill>
                <a:latin typeface="Calibri"/>
              </a:rPr>
              <a:t>a human approves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777276" y="2468880"/>
            <a:ext cx="365760" cy="1554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sz="2800" b="0" i="0">
                <a:solidFill>
                  <a:srgbClr val="35D0BA"/>
                </a:solidFill>
                <a:latin typeface="Calibri"/>
              </a:rPr>
              <a:t>→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097316" y="2468880"/>
            <a:ext cx="1589989" cy="1554480"/>
          </a:xfrm>
          <a:prstGeom prst="roundRect">
            <a:avLst/>
          </a:prstGeom>
          <a:solidFill>
            <a:srgbClr val="122E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8097316" y="2468880"/>
            <a:ext cx="1589989" cy="91440"/>
          </a:xfrm>
          <a:prstGeom prst="roundRect">
            <a:avLst/>
          </a:prstGeom>
          <a:solidFill>
            <a:srgbClr val="35D0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234476" y="2697480"/>
            <a:ext cx="1315669" cy="11887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sz="2000" b="1" i="0">
                <a:solidFill>
                  <a:srgbClr val="35D0BA"/>
                </a:solidFill>
                <a:latin typeface="Calibri"/>
              </a:rPr>
              <a:t>Run</a:t>
            </a:r>
          </a:p>
          <a:p>
            <a:pPr algn="ctr">
              <a:spcAft>
                <a:spcPts val="600"/>
              </a:spcAft>
            </a:pPr>
            <a:r>
              <a:rPr sz="1300" b="0" i="0">
                <a:solidFill>
                  <a:srgbClr val="9FB3C8"/>
                </a:solidFill>
                <a:latin typeface="Calibri"/>
              </a:rPr>
              <a:t>scored in-warehouse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641585" y="2468880"/>
            <a:ext cx="365760" cy="1554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sz="2800" b="0" i="0">
                <a:solidFill>
                  <a:srgbClr val="35D0BA"/>
                </a:solidFill>
                <a:latin typeface="Calibri"/>
              </a:rPr>
              <a:t>→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961625" y="2468880"/>
            <a:ext cx="1589989" cy="1554480"/>
          </a:xfrm>
          <a:prstGeom prst="roundRect">
            <a:avLst/>
          </a:prstGeom>
          <a:solidFill>
            <a:srgbClr val="122E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9961625" y="2468880"/>
            <a:ext cx="1589989" cy="91440"/>
          </a:xfrm>
          <a:prstGeom prst="roundRect">
            <a:avLst/>
          </a:prstGeom>
          <a:solidFill>
            <a:srgbClr val="35D0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0098785" y="2697480"/>
            <a:ext cx="1315669" cy="11887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sz="2000" b="1" i="0">
                <a:solidFill>
                  <a:srgbClr val="35D0BA"/>
                </a:solidFill>
                <a:latin typeface="Calibri"/>
              </a:rPr>
              <a:t>Automate</a:t>
            </a:r>
          </a:p>
          <a:p>
            <a:pPr algn="ctr">
              <a:spcAft>
                <a:spcPts val="600"/>
              </a:spcAft>
            </a:pPr>
            <a:r>
              <a:rPr sz="1300" b="0" i="0">
                <a:solidFill>
                  <a:srgbClr val="9FB3C8"/>
                </a:solidFill>
                <a:latin typeface="Calibri"/>
              </a:rPr>
              <a:t>schedules, gates, alerts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1520" y="4572000"/>
            <a:ext cx="10698480" cy="1371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800" b="0" i="0">
                <a:solidFill>
                  <a:srgbClr val="EDF2F7"/>
                </a:solidFill>
                <a:latin typeface="Calibri"/>
              </a:rPr>
              <a:t>Six steps from raw table to governed, continuously-scored dataset — the next ten slides walk through them on the real product.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F3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3000" b="1" i="0">
                <a:solidFill>
                  <a:srgbClr val="EDF2F7"/>
                </a:solidFill>
                <a:latin typeface="Calibri"/>
              </a:rPr>
              <a:t>Connect a warehouse, define the dataset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1051560"/>
            <a:ext cx="1463040" cy="63500"/>
          </a:xfrm>
          <a:prstGeom prst="roundRect">
            <a:avLst/>
          </a:prstGeom>
          <a:solidFill>
            <a:srgbClr val="35D0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03504" y="1335024"/>
            <a:ext cx="5468112" cy="3445002"/>
          </a:xfrm>
          <a:prstGeom prst="roundRect">
            <a:avLst/>
          </a:prstGeom>
          <a:solidFill>
            <a:srgbClr val="122E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connectio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371600"/>
            <a:ext cx="5394960" cy="33718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4816602"/>
            <a:ext cx="53949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200" b="0" i="0">
                <a:solidFill>
                  <a:srgbClr val="9FB3C8"/>
                </a:solidFill>
                <a:latin typeface="Consolas"/>
              </a:rPr>
              <a:t>connections — encrypted at rest, read-only credentials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135624" y="1335024"/>
            <a:ext cx="5468112" cy="3445002"/>
          </a:xfrm>
          <a:prstGeom prst="roundRect">
            <a:avLst/>
          </a:prstGeom>
          <a:solidFill>
            <a:srgbClr val="122E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dataset-definit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1371600"/>
            <a:ext cx="5394960" cy="33718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172200" y="4816602"/>
            <a:ext cx="53949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200" b="0" i="0">
                <a:solidFill>
                  <a:srgbClr val="9FB3C8"/>
                </a:solidFill>
                <a:latin typeface="Consolas"/>
              </a:rPr>
              <a:t>the dataset definition — one click to restrict columns/rows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5257800"/>
            <a:ext cx="676656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0" i="0">
                <a:solidFill>
                  <a:srgbClr val="EDF2F7"/>
                </a:solidFill>
                <a:latin typeface="Calibri"/>
              </a:rPr>
              <a:t>▸  Secrets are Fernet-encrypted; rule execution needs read-only grants only.</a:t>
            </a:r>
          </a:p>
          <a:p>
            <a:pPr algn="l">
              <a:spcAft>
                <a:spcPts val="600"/>
              </a:spcAft>
            </a:pPr>
            <a:r>
              <a:rPr sz="1400" b="0" i="0">
                <a:solidFill>
                  <a:srgbClr val="EDF2F7"/>
                </a:solidFill>
                <a:latin typeface="Calibri"/>
              </a:rPr>
              <a:t>▸  Logical datasets: restrict columns and rows (e.g. SCD2 current rows) — rules, profiling and drift all respect the restriction.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35240" y="5212080"/>
            <a:ext cx="3931920" cy="1417320"/>
          </a:xfrm>
          <a:prstGeom prst="roundRect">
            <a:avLst/>
          </a:prstGeom>
          <a:solidFill>
            <a:srgbClr val="122E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7635240" y="5212080"/>
            <a:ext cx="91440" cy="1417320"/>
          </a:xfrm>
          <a:prstGeom prst="roundRect">
            <a:avLst/>
          </a:prstGeom>
          <a:solidFill>
            <a:srgbClr val="35D0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891272" y="5340096"/>
            <a:ext cx="3520440" cy="11612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400"/>
              </a:spcAft>
            </a:pPr>
            <a:r>
              <a:rPr sz="1100" b="1" i="0">
                <a:solidFill>
                  <a:srgbClr val="35D0BA"/>
                </a:solidFill>
                <a:latin typeface="Calibri"/>
              </a:rPr>
              <a:t>WHY IT MATTERS</a:t>
            </a:r>
          </a:p>
          <a:p>
            <a:pPr algn="l">
              <a:spcAft>
                <a:spcPts val="400"/>
              </a:spcAft>
            </a:pPr>
            <a:r>
              <a:rPr sz="1400" b="0" i="0">
                <a:solidFill>
                  <a:srgbClr val="EDF2F7"/>
                </a:solidFill>
                <a:latin typeface="Calibri"/>
              </a:rPr>
              <a:t>Your raw data never leaves the warehouse — VigilDQ pushes queries down and stores results, not rows.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F3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3000" b="1" i="0">
                <a:solidFill>
                  <a:srgbClr val="EDF2F7"/>
                </a:solidFill>
                <a:latin typeface="Calibri"/>
              </a:rPr>
              <a:t>Score the dataset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1051560"/>
            <a:ext cx="1463040" cy="63500"/>
          </a:xfrm>
          <a:prstGeom prst="roundRect">
            <a:avLst/>
          </a:prstGeom>
          <a:solidFill>
            <a:srgbClr val="35D0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03504" y="1380744"/>
            <a:ext cx="7525512" cy="4730877"/>
          </a:xfrm>
          <a:prstGeom prst="roundRect">
            <a:avLst/>
          </a:prstGeom>
          <a:solidFill>
            <a:srgbClr val="122E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dataset-defini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417320"/>
            <a:ext cx="7452360" cy="46577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66760" y="1417320"/>
            <a:ext cx="3200400" cy="2926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800"/>
              </a:spcAft>
            </a:pPr>
            <a:r>
              <a:rPr sz="1400" b="0" i="0">
                <a:solidFill>
                  <a:srgbClr val="EDF2F7"/>
                </a:solidFill>
                <a:latin typeface="Calibri"/>
              </a:rPr>
              <a:t>▸  One 0–100 quality score, decomposed into six dimensions: completeness, uniqueness, validity, consistency, timeliness, accuracy.</a:t>
            </a:r>
          </a:p>
          <a:p>
            <a:pPr algn="l">
              <a:spcAft>
                <a:spcPts val="800"/>
              </a:spcAft>
            </a:pPr>
            <a:r>
              <a:rPr sz="1400" b="0" i="0">
                <a:solidFill>
                  <a:srgbClr val="EDF2F7"/>
                </a:solidFill>
                <a:latin typeface="Calibri"/>
              </a:rPr>
              <a:t>▸  Every rule shows failed/total and its pass ratio — the score is explainable all the way down.</a:t>
            </a:r>
          </a:p>
          <a:p>
            <a:pPr algn="l">
              <a:spcAft>
                <a:spcPts val="800"/>
              </a:spcAft>
            </a:pPr>
            <a:r>
              <a:rPr sz="1400" b="0" i="0">
                <a:solidFill>
                  <a:srgbClr val="EDF2F7"/>
                </a:solidFill>
                <a:latin typeface="Calibri"/>
              </a:rPr>
              <a:t>▸  An erroring rule scores zero and is surfaced — never silently skipped.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366760" y="4709160"/>
            <a:ext cx="3200400" cy="1417320"/>
          </a:xfrm>
          <a:prstGeom prst="roundRect">
            <a:avLst/>
          </a:prstGeom>
          <a:solidFill>
            <a:srgbClr val="122E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8366760" y="4709160"/>
            <a:ext cx="91440" cy="1417320"/>
          </a:xfrm>
          <a:prstGeom prst="roundRect">
            <a:avLst/>
          </a:prstGeom>
          <a:solidFill>
            <a:srgbClr val="35D0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22792" y="4837176"/>
            <a:ext cx="2788920" cy="11612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400"/>
              </a:spcAft>
            </a:pPr>
            <a:r>
              <a:rPr sz="1100" b="1" i="0">
                <a:solidFill>
                  <a:srgbClr val="35D0BA"/>
                </a:solidFill>
                <a:latin typeface="Calibri"/>
              </a:rPr>
              <a:t>WHY IT MATTERS</a:t>
            </a:r>
          </a:p>
          <a:p>
            <a:pPr algn="l">
              <a:spcAft>
                <a:spcPts val="400"/>
              </a:spcAft>
            </a:pPr>
            <a:r>
              <a:rPr sz="1400" b="0" i="0">
                <a:solidFill>
                  <a:srgbClr val="EDF2F7"/>
                </a:solidFill>
                <a:latin typeface="Calibri"/>
              </a:rPr>
              <a:t>A number a steering committee can track, with the drill-down an auditor can defend.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F3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3000" b="1" i="0">
                <a:solidFill>
                  <a:srgbClr val="EDF2F7"/>
                </a:solidFill>
                <a:latin typeface="Calibri"/>
              </a:rPr>
              <a:t>Review before anything runs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1051560"/>
            <a:ext cx="1463040" cy="63500"/>
          </a:xfrm>
          <a:prstGeom prst="roundRect">
            <a:avLst/>
          </a:prstGeom>
          <a:solidFill>
            <a:srgbClr val="35D0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03504" y="1380744"/>
            <a:ext cx="7525512" cy="4730877"/>
          </a:xfrm>
          <a:prstGeom prst="roundRect">
            <a:avLst/>
          </a:prstGeom>
          <a:solidFill>
            <a:srgbClr val="122E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review-queu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417320"/>
            <a:ext cx="7452360" cy="46577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66760" y="1417320"/>
            <a:ext cx="3200400" cy="2926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800"/>
              </a:spcAft>
            </a:pPr>
            <a:r>
              <a:rPr sz="1400" b="0" i="0">
                <a:solidFill>
                  <a:srgbClr val="EDF2F7"/>
                </a:solidFill>
                <a:latin typeface="Calibri"/>
              </a:rPr>
              <a:t>▸  AI proposals land as drafts with a rationale grounded in the profile.</a:t>
            </a:r>
          </a:p>
          <a:p>
            <a:pPr algn="l">
              <a:spcAft>
                <a:spcPts val="800"/>
              </a:spcAft>
            </a:pPr>
            <a:r>
              <a:rPr sz="1400" b="0" i="0">
                <a:solidFill>
                  <a:srgbClr val="EDF2F7"/>
                </a:solidFill>
                <a:latin typeface="Calibri"/>
              </a:rPr>
              <a:t>▸  Approve, reject, edit or delete — the agent cannot activate anything.</a:t>
            </a:r>
          </a:p>
          <a:p>
            <a:pPr algn="l">
              <a:spcAft>
                <a:spcPts val="800"/>
              </a:spcAft>
            </a:pPr>
            <a:r>
              <a:rPr sz="1400" b="0" i="0">
                <a:solidFill>
                  <a:srgbClr val="EDF2F7"/>
                </a:solidFill>
                <a:latin typeface="Calibri"/>
              </a:rPr>
              <a:t>▸  The approving human is recorded on every rule (human:&lt;email&gt;).</a:t>
            </a:r>
          </a:p>
          <a:p>
            <a:pPr algn="l">
              <a:spcAft>
                <a:spcPts val="800"/>
              </a:spcAft>
            </a:pPr>
            <a:r>
              <a:rPr sz="1400" b="0" i="0">
                <a:solidFill>
                  <a:srgbClr val="EDF2F7"/>
                </a:solidFill>
                <a:latin typeface="Calibri"/>
              </a:rPr>
              <a:t>▸  Hand-written rules go through exactly the same gates.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366760" y="4709160"/>
            <a:ext cx="3200400" cy="1417320"/>
          </a:xfrm>
          <a:prstGeom prst="roundRect">
            <a:avLst/>
          </a:prstGeom>
          <a:solidFill>
            <a:srgbClr val="122E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8366760" y="4709160"/>
            <a:ext cx="91440" cy="1417320"/>
          </a:xfrm>
          <a:prstGeom prst="roundRect">
            <a:avLst/>
          </a:prstGeom>
          <a:solidFill>
            <a:srgbClr val="35D0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22792" y="4837176"/>
            <a:ext cx="2788920" cy="11612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400"/>
              </a:spcAft>
            </a:pPr>
            <a:r>
              <a:rPr sz="1100" b="1" i="0">
                <a:solidFill>
                  <a:srgbClr val="35D0BA"/>
                </a:solidFill>
                <a:latin typeface="Calibri"/>
              </a:rPr>
              <a:t>WHY IT MATTERS</a:t>
            </a:r>
          </a:p>
          <a:p>
            <a:pPr algn="l">
              <a:spcAft>
                <a:spcPts val="400"/>
              </a:spcAft>
            </a:pPr>
            <a:r>
              <a:rPr sz="1400" b="0" i="0">
                <a:solidFill>
                  <a:srgbClr val="EDF2F7"/>
                </a:solidFill>
                <a:latin typeface="Calibri"/>
              </a:rPr>
              <a:t>Change control is built in: no AI-authored check ever runs without a reviewer credential approving it — the agent can never approve its own work.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F3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3000" b="1" i="0">
                <a:solidFill>
                  <a:srgbClr val="EDF2F7"/>
                </a:solidFill>
                <a:latin typeface="Calibri"/>
              </a:rPr>
              <a:t>Every rule is inspectable SQL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1051560"/>
            <a:ext cx="1463040" cy="63500"/>
          </a:xfrm>
          <a:prstGeom prst="roundRect">
            <a:avLst/>
          </a:prstGeom>
          <a:solidFill>
            <a:srgbClr val="35D0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03504" y="1380744"/>
            <a:ext cx="7525512" cy="4730877"/>
          </a:xfrm>
          <a:prstGeom prst="roundRect">
            <a:avLst/>
          </a:prstGeom>
          <a:solidFill>
            <a:srgbClr val="122E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rule-edit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417320"/>
            <a:ext cx="7452360" cy="46577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66760" y="1417320"/>
            <a:ext cx="3200400" cy="2926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800"/>
              </a:spcAft>
            </a:pPr>
            <a:r>
              <a:rPr sz="1400" b="0" i="0">
                <a:solidFill>
                  <a:srgbClr val="EDF2F7"/>
                </a:solidFill>
                <a:latin typeface="Calibri"/>
              </a:rPr>
              <a:t>▸  View the compiled SQL for any rule, per engine dialect.</a:t>
            </a:r>
          </a:p>
          <a:p>
            <a:pPr algn="l">
              <a:spcAft>
                <a:spcPts val="800"/>
              </a:spcAft>
            </a:pPr>
            <a:r>
              <a:rPr sz="1400" b="0" i="0">
                <a:solidFill>
                  <a:srgbClr val="EDF2F7"/>
                </a:solidFill>
                <a:latin typeface="Calibri"/>
              </a:rPr>
              <a:t>▸  Edit the definition — or override with raw SQL for edge cases.</a:t>
            </a:r>
          </a:p>
          <a:p>
            <a:pPr algn="l">
              <a:spcAft>
                <a:spcPts val="800"/>
              </a:spcAft>
            </a:pPr>
            <a:r>
              <a:rPr sz="1400" b="0" i="0">
                <a:solidFill>
                  <a:srgbClr val="EDF2F7"/>
                </a:solidFill>
                <a:latin typeface="Calibri"/>
              </a:rPr>
              <a:t>▸  Any logic change is re-vetted by the guardrails and reset to draft for re-approval.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366760" y="4709160"/>
            <a:ext cx="3200400" cy="1417320"/>
          </a:xfrm>
          <a:prstGeom prst="roundRect">
            <a:avLst/>
          </a:prstGeom>
          <a:solidFill>
            <a:srgbClr val="122E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8366760" y="4709160"/>
            <a:ext cx="91440" cy="1417320"/>
          </a:xfrm>
          <a:prstGeom prst="roundRect">
            <a:avLst/>
          </a:prstGeom>
          <a:solidFill>
            <a:srgbClr val="35D0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22792" y="4837176"/>
            <a:ext cx="2788920" cy="11612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400"/>
              </a:spcAft>
            </a:pPr>
            <a:r>
              <a:rPr sz="1100" b="1" i="0">
                <a:solidFill>
                  <a:srgbClr val="35D0BA"/>
                </a:solidFill>
                <a:latin typeface="Calibri"/>
              </a:rPr>
              <a:t>WHY IT MATTERS</a:t>
            </a:r>
          </a:p>
          <a:p>
            <a:pPr algn="l">
              <a:spcAft>
                <a:spcPts val="400"/>
              </a:spcAft>
            </a:pPr>
            <a:r>
              <a:rPr sz="1400" b="0" i="0">
                <a:solidFill>
                  <a:srgbClr val="EDF2F7"/>
                </a:solidFill>
                <a:latin typeface="Calibri"/>
              </a:rPr>
              <a:t>No black boxes: your DBAs can read every control, and edits can't bypass review.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F3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3000" b="1" i="0">
                <a:solidFill>
                  <a:srgbClr val="EDF2F7"/>
                </a:solidFill>
                <a:latin typeface="Calibri"/>
              </a:rPr>
              <a:t>Evidence stays in YOUR database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1051560"/>
            <a:ext cx="1463040" cy="63500"/>
          </a:xfrm>
          <a:prstGeom prst="roundRect">
            <a:avLst/>
          </a:prstGeom>
          <a:solidFill>
            <a:srgbClr val="35D0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03504" y="1380744"/>
            <a:ext cx="7525512" cy="4730877"/>
          </a:xfrm>
          <a:prstGeom prst="roundRect">
            <a:avLst/>
          </a:prstGeom>
          <a:solidFill>
            <a:srgbClr val="122E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eviden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417320"/>
            <a:ext cx="7452360" cy="46577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66760" y="1417320"/>
            <a:ext cx="3200400" cy="2926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800"/>
              </a:spcAft>
            </a:pPr>
            <a:r>
              <a:rPr sz="1400" b="0" i="0">
                <a:solidFill>
                  <a:srgbClr val="EDF2F7"/>
                </a:solidFill>
                <a:latin typeface="Calibri"/>
              </a:rPr>
              <a:t>▸  Failing rows are captured into a DQ schema on the target warehouse — keys plus the offending values.</a:t>
            </a:r>
          </a:p>
          <a:p>
            <a:pPr algn="l">
              <a:spcAft>
                <a:spcPts val="800"/>
              </a:spcAft>
            </a:pPr>
            <a:r>
              <a:rPr sz="1400" b="0" i="0">
                <a:solidFill>
                  <a:srgbClr val="EDF2F7"/>
                </a:solidFill>
                <a:latin typeface="Calibri"/>
              </a:rPr>
              <a:t>▸  Capped, fail-soft, and written by a separate writer grant scoped to that schema only.</a:t>
            </a:r>
          </a:p>
          <a:p>
            <a:pPr algn="l">
              <a:spcAft>
                <a:spcPts val="800"/>
              </a:spcAft>
            </a:pPr>
            <a:r>
              <a:rPr sz="1400" b="0" i="0">
                <a:solidFill>
                  <a:srgbClr val="EDF2F7"/>
                </a:solidFill>
                <a:latin typeface="Calibri"/>
              </a:rPr>
              <a:t>▸  The drill-down masks PII at the boundary (names show as initials).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366760" y="4709160"/>
            <a:ext cx="3200400" cy="1417320"/>
          </a:xfrm>
          <a:prstGeom prst="roundRect">
            <a:avLst/>
          </a:prstGeom>
          <a:solidFill>
            <a:srgbClr val="122E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8366760" y="4709160"/>
            <a:ext cx="91440" cy="1417320"/>
          </a:xfrm>
          <a:prstGeom prst="roundRect">
            <a:avLst/>
          </a:prstGeom>
          <a:solidFill>
            <a:srgbClr val="35D0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22792" y="4837176"/>
            <a:ext cx="2788920" cy="11612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400"/>
              </a:spcAft>
            </a:pPr>
            <a:r>
              <a:rPr sz="1100" b="1" i="0">
                <a:solidFill>
                  <a:srgbClr val="35D0BA"/>
                </a:solidFill>
                <a:latin typeface="Calibri"/>
              </a:rPr>
              <a:t>WHY IT MATTERS</a:t>
            </a:r>
          </a:p>
          <a:p>
            <a:pPr algn="l">
              <a:spcAft>
                <a:spcPts val="400"/>
              </a:spcAft>
            </a:pPr>
            <a:r>
              <a:rPr sz="1400" b="0" i="0">
                <a:solidFill>
                  <a:srgbClr val="EDF2F7"/>
                </a:solidFill>
                <a:latin typeface="Calibri"/>
              </a:rPr>
              <a:t>When an auditor asks "show me the failing rows", the answer lives in your own database — not in a vendor's cloud.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F3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3000" b="1" i="0">
                <a:solidFill>
                  <a:srgbClr val="EDF2F7"/>
                </a:solidFill>
                <a:latin typeface="Calibri"/>
              </a:rPr>
              <a:t>Track every run, watch the trend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1051560"/>
            <a:ext cx="1463040" cy="63500"/>
          </a:xfrm>
          <a:prstGeom prst="roundRect">
            <a:avLst/>
          </a:prstGeom>
          <a:solidFill>
            <a:srgbClr val="35D0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03504" y="1335024"/>
            <a:ext cx="5468112" cy="3445002"/>
          </a:xfrm>
          <a:prstGeom prst="roundRect">
            <a:avLst/>
          </a:prstGeom>
          <a:solidFill>
            <a:srgbClr val="122E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ru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371600"/>
            <a:ext cx="5394960" cy="33718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4816602"/>
            <a:ext cx="53949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200" b="0" i="0">
                <a:solidFill>
                  <a:srgbClr val="9FB3C8"/>
                </a:solidFill>
                <a:latin typeface="Consolas"/>
              </a:rPr>
              <a:t>every run: status, duration, score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135624" y="1335024"/>
            <a:ext cx="5468112" cy="3445002"/>
          </a:xfrm>
          <a:prstGeom prst="roundRect">
            <a:avLst/>
          </a:prstGeom>
          <a:solidFill>
            <a:srgbClr val="122E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trend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1371600"/>
            <a:ext cx="5394960" cy="33718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172200" y="4816602"/>
            <a:ext cx="53949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200" b="0" i="0">
                <a:solidFill>
                  <a:srgbClr val="9FB3C8"/>
                </a:solidFill>
                <a:latin typeface="Consolas"/>
              </a:rPr>
              <a:t>score history + anomaly baselines per dataset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5257800"/>
            <a:ext cx="676656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0" i="0">
                <a:solidFill>
                  <a:srgbClr val="EDF2F7"/>
                </a:solidFill>
                <a:latin typeface="Calibri"/>
              </a:rPr>
              <a:t>▸  Full run history with per-run scorecards and captured profiles.</a:t>
            </a:r>
          </a:p>
          <a:p>
            <a:pPr algn="l">
              <a:spcAft>
                <a:spcPts val="600"/>
              </a:spcAft>
            </a:pPr>
            <a:r>
              <a:rPr sz="1400" b="0" i="0">
                <a:solidFill>
                  <a:srgbClr val="EDF2F7"/>
                </a:solidFill>
                <a:latin typeface="Calibri"/>
              </a:rPr>
              <a:t>▸  Drift rules (row count, null ratio, schema) judge against a median baseline — no day-one false alarms.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35240" y="5212080"/>
            <a:ext cx="3931920" cy="1417320"/>
          </a:xfrm>
          <a:prstGeom prst="roundRect">
            <a:avLst/>
          </a:prstGeom>
          <a:solidFill>
            <a:srgbClr val="122E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7635240" y="5212080"/>
            <a:ext cx="91440" cy="1417320"/>
          </a:xfrm>
          <a:prstGeom prst="roundRect">
            <a:avLst/>
          </a:prstGeom>
          <a:solidFill>
            <a:srgbClr val="35D0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891272" y="5340096"/>
            <a:ext cx="3520440" cy="11612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400"/>
              </a:spcAft>
            </a:pPr>
            <a:r>
              <a:rPr sz="1100" b="1" i="0">
                <a:solidFill>
                  <a:srgbClr val="35D0BA"/>
                </a:solidFill>
                <a:latin typeface="Calibri"/>
              </a:rPr>
              <a:t>WHY IT MATTERS</a:t>
            </a:r>
          </a:p>
          <a:p>
            <a:pPr algn="l">
              <a:spcAft>
                <a:spcPts val="400"/>
              </a:spcAft>
            </a:pPr>
            <a:r>
              <a:rPr sz="1400" b="0" i="0">
                <a:solidFill>
                  <a:srgbClr val="EDF2F7"/>
                </a:solidFill>
                <a:latin typeface="Calibri"/>
              </a:rPr>
              <a:t>Quality becomes a time series — regressions show up as a bend in the line, not a surprise in production.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